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8CA6-201A-4EFB-AC90-86193DB98D7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6CA8-6281-458C-89D5-A172A1043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sr-Latn-RS" dirty="0" smtClean="0">
                <a:solidFill>
                  <a:srgbClr val="002060"/>
                </a:solidFill>
              </a:rPr>
              <a:t>DOBRO DOŠLI NA ČAS MATEMATIKE</a:t>
            </a:r>
            <a:br>
              <a:rPr lang="sr-Latn-RS" dirty="0" smtClean="0">
                <a:solidFill>
                  <a:srgbClr val="002060"/>
                </a:solidFill>
              </a:rPr>
            </a:br>
            <a:r>
              <a:rPr lang="sr-Latn-RS" dirty="0" smtClean="0">
                <a:solidFill>
                  <a:srgbClr val="002060"/>
                </a:solidFill>
              </a:rPr>
              <a:t/>
            </a:r>
            <a:br>
              <a:rPr lang="sr-Latn-RS" dirty="0" smtClean="0">
                <a:solidFill>
                  <a:srgbClr val="002060"/>
                </a:solidFill>
              </a:rPr>
            </a:br>
            <a:r>
              <a:rPr lang="sr-Latn-RS" dirty="0" smtClean="0">
                <a:solidFill>
                  <a:srgbClr val="002060"/>
                </a:solidFill>
              </a:rPr>
              <a:t/>
            </a:r>
            <a:br>
              <a:rPr lang="sr-Latn-R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esktop\KORONA NASTAVA\MATEMATIKA JA\Dve-polovine-300x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962400"/>
            <a:ext cx="1524000" cy="1361440"/>
          </a:xfrm>
          <a:prstGeom prst="rect">
            <a:avLst/>
          </a:prstGeom>
          <a:noFill/>
        </p:spPr>
      </p:pic>
      <p:pic>
        <p:nvPicPr>
          <p:cNvPr id="1027" name="Picture 3" descr="C:\Users\User\Desktop\KORONA NASTAVA\MATEMATIKA JA\domaca-jabuka-idared-eko-slika-565062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581400"/>
            <a:ext cx="3657600" cy="23622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5715000" y="3124200"/>
            <a:ext cx="76200" cy="3429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en-US" sz="2800" b="0" dirty="0" err="1" smtClean="0">
                <a:solidFill>
                  <a:srgbClr val="002060"/>
                </a:solidFill>
                <a:effectLst/>
              </a:rPr>
              <a:t>Otvori</a:t>
            </a:r>
            <a:r>
              <a:rPr lang="en-US" sz="28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</a:rPr>
              <a:t>svesku</a:t>
            </a:r>
            <a:r>
              <a:rPr lang="en-US" sz="28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</a:rPr>
              <a:t>napi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ši</a:t>
            </a:r>
            <a:r>
              <a:rPr lang="en-US" sz="28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sr-Latn-RS" sz="2800" b="0" dirty="0" err="1" smtClean="0">
                <a:solidFill>
                  <a:srgbClr val="002060"/>
                </a:solidFill>
                <a:effectLst/>
              </a:rPr>
              <a:t>š</a:t>
            </a:r>
            <a:r>
              <a:rPr lang="en-US" sz="2800" b="0" dirty="0" err="1" smtClean="0">
                <a:solidFill>
                  <a:srgbClr val="002060"/>
                </a:solidFill>
                <a:effectLst/>
              </a:rPr>
              <a:t>kolski</a:t>
            </a:r>
            <a:r>
              <a:rPr lang="en-US" sz="28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</a:rPr>
              <a:t>rad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sr-Latn-RS" sz="2800" b="0" smtClean="0">
                <a:solidFill>
                  <a:srgbClr val="002060"/>
                </a:solidFill>
                <a:effectLst/>
              </a:rPr>
              <a:t>i naslov.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</a:t>
            </a:r>
            <a:r>
              <a:rPr lang="sr-Latn-RS" sz="2800" u="sng" dirty="0" smtClean="0">
                <a:solidFill>
                  <a:srgbClr val="7030A0"/>
                </a:solidFill>
                <a:effectLst/>
              </a:rPr>
              <a:t>1</a:t>
            </a:r>
            <a:r>
              <a:rPr lang="sr-Latn-RS" sz="2800" b="0" dirty="0" smtClean="0">
                <a:solidFill>
                  <a:srgbClr val="7030A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7030A0"/>
                </a:solidFill>
                <a:effectLst/>
              </a:rPr>
            </a:br>
            <a:r>
              <a:rPr lang="sr-Latn-RS" sz="2800" b="0" dirty="0" smtClean="0">
                <a:solidFill>
                  <a:srgbClr val="7030A0"/>
                </a:solidFill>
                <a:effectLst/>
              </a:rPr>
              <a:t>               2                        </a:t>
            </a:r>
            <a:r>
              <a:rPr lang="sr-Latn-RS" sz="2800" u="sng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1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u="sng" dirty="0" smtClean="0">
                <a:solidFill>
                  <a:srgbClr val="FF0000"/>
                </a:solidFill>
                <a:effectLst/>
              </a:rPr>
              <a:t>1</a:t>
            </a:r>
            <a:r>
              <a:rPr lang="sr-Latn-RS" sz="2800" dirty="0" smtClean="0">
                <a:solidFill>
                  <a:srgbClr val="FF0000"/>
                </a:solidFill>
                <a:effectLst/>
              </a:rPr>
              <a:t>                                      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2                          </a:t>
            </a:r>
            <a:r>
              <a:rPr lang="sr-Latn-RS" sz="28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1</a:t>
            </a:r>
            <a:r>
              <a:rPr lang="sr-Latn-RS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dirty="0" smtClean="0">
                <a:solidFill>
                  <a:srgbClr val="FF0000"/>
                </a:solidFill>
                <a:effectLst/>
              </a:rPr>
            </a:br>
            <a:r>
              <a:rPr lang="sr-Latn-RS" sz="2800" dirty="0" smtClean="0">
                <a:solidFill>
                  <a:srgbClr val="FF0000"/>
                </a:solidFill>
                <a:effectLst/>
              </a:rPr>
              <a:t>2                                                                  </a:t>
            </a:r>
            <a:r>
              <a:rPr lang="sr-Latn-RS" sz="28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2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7300" b="0" dirty="0" smtClean="0">
                <a:solidFill>
                  <a:srgbClr val="002060"/>
                </a:solidFill>
                <a:effectLst/>
              </a:rPr>
              <a:t>        Polovina   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                    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</a:t>
            </a:r>
            <a:r>
              <a:rPr lang="sr-Latn-RS" sz="2800" u="sng" dirty="0" smtClean="0">
                <a:solidFill>
                  <a:srgbClr val="002060"/>
                </a:solidFill>
                <a:effectLst/>
              </a:rPr>
              <a:t>1                               </a:t>
            </a:r>
            <a:r>
              <a:rPr lang="sr-Latn-RS" sz="280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dirty="0" smtClean="0">
                <a:solidFill>
                  <a:srgbClr val="002060"/>
                </a:solidFill>
                <a:effectLst/>
              </a:rPr>
            </a:br>
            <a:r>
              <a:rPr lang="sr-Latn-RS" sz="2800" dirty="0" smtClean="0">
                <a:solidFill>
                  <a:srgbClr val="002060"/>
                </a:solidFill>
                <a:effectLst/>
              </a:rPr>
              <a:t>             2                                        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         </a:t>
            </a:r>
            <a:r>
              <a:rPr lang="sr-Latn-RS" sz="2800" u="sng" dirty="0" smtClean="0">
                <a:solidFill>
                  <a:srgbClr val="FF0000"/>
                </a:solidFill>
                <a:effectLst/>
              </a:rPr>
              <a:t>1                     </a:t>
            </a:r>
            <a:r>
              <a:rPr lang="sr-Latn-RS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dirty="0" smtClean="0">
                <a:solidFill>
                  <a:srgbClr val="FF0000"/>
                </a:solidFill>
                <a:effectLst/>
              </a:rPr>
            </a:br>
            <a:r>
              <a:rPr lang="sr-Latn-RS" sz="2800" dirty="0" smtClean="0">
                <a:solidFill>
                  <a:srgbClr val="FF0000"/>
                </a:solidFill>
                <a:effectLst/>
              </a:rPr>
              <a:t>                                 2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/>
          </a:bodyPr>
          <a:lstStyle/>
          <a:p>
            <a:pPr algn="l"/>
            <a:r>
              <a:rPr lang="sr-Latn-RS" sz="2000" b="0" dirty="0" smtClean="0">
                <a:solidFill>
                  <a:srgbClr val="002060"/>
                </a:solidFill>
                <a:effectLst/>
              </a:rPr>
              <a:t>                                 </a:t>
            </a:r>
            <a:br>
              <a:rPr lang="sr-Latn-RS" sz="2000" b="0" dirty="0" smtClean="0">
                <a:solidFill>
                  <a:srgbClr val="002060"/>
                </a:solidFill>
                <a:effectLst/>
              </a:rPr>
            </a:br>
            <a:r>
              <a:rPr lang="sr-Latn-RS" sz="2000" b="0" dirty="0" smtClean="0">
                <a:solidFill>
                  <a:srgbClr val="002060"/>
                </a:solidFill>
                <a:effectLst/>
              </a:rPr>
              <a:t>                                                    </a:t>
            </a:r>
            <a:r>
              <a:rPr lang="sr-Latn-RS" sz="2000" b="0" u="sng" dirty="0" smtClean="0">
                <a:solidFill>
                  <a:srgbClr val="002060"/>
                </a:solidFill>
                <a:effectLst/>
              </a:rPr>
              <a:t>   </a:t>
            </a:r>
            <a:r>
              <a:rPr lang="sr-Latn-RS" sz="20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000" b="0" dirty="0" smtClean="0">
                <a:solidFill>
                  <a:srgbClr val="002060"/>
                </a:solidFill>
                <a:effectLst/>
              </a:rPr>
            </a:br>
            <a:r>
              <a:rPr lang="sr-Latn-RS" sz="2000" b="0" dirty="0" smtClean="0">
                <a:solidFill>
                  <a:srgbClr val="002060"/>
                </a:solidFill>
                <a:effectLst/>
              </a:rPr>
              <a:t>                                                        </a:t>
            </a:r>
            <a:br>
              <a:rPr lang="sr-Latn-RS" sz="2000" b="0" dirty="0" smtClean="0">
                <a:solidFill>
                  <a:srgbClr val="002060"/>
                </a:solidFill>
                <a:effectLst/>
              </a:rPr>
            </a:br>
            <a:r>
              <a:rPr lang="sr-Latn-RS" sz="2000" b="0" dirty="0" smtClean="0">
                <a:solidFill>
                  <a:srgbClr val="002060"/>
                </a:solidFill>
                <a:effectLst/>
              </a:rPr>
              <a:t>        jabuka                 jedna                                druga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</a:t>
            </a:r>
            <a:r>
              <a:rPr lang="sr-Latn-RS" sz="2000" dirty="0" smtClean="0">
                <a:solidFill>
                  <a:srgbClr val="FF0000"/>
                </a:solidFill>
                <a:effectLst/>
              </a:rPr>
              <a:t>polovina                        polovina</a:t>
            </a:r>
            <a:r>
              <a:rPr lang="sr-Latn-RS" sz="20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000" b="0" dirty="0" smtClean="0">
                <a:solidFill>
                  <a:srgbClr val="002060"/>
                </a:solidFill>
                <a:effectLst/>
              </a:rPr>
            </a:br>
            <a:r>
              <a:rPr lang="sr-Latn-RS" sz="2000" b="0" dirty="0" smtClean="0">
                <a:solidFill>
                  <a:srgbClr val="002060"/>
                </a:solidFill>
                <a:effectLst/>
              </a:rPr>
              <a:t>                                     jabuke                            jabuke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400" b="0" dirty="0" smtClean="0">
                <a:solidFill>
                  <a:srgbClr val="002060"/>
                </a:solidFill>
                <a:effectLst/>
              </a:rPr>
              <a:t>Polovinu zapisujemo: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</a:t>
            </a:r>
            <a:r>
              <a:rPr lang="sr-Latn-RS" sz="2800" u="sng" dirty="0" smtClean="0">
                <a:solidFill>
                  <a:srgbClr val="FF0000"/>
                </a:solidFill>
                <a:effectLst/>
              </a:rPr>
              <a:t>1                      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  </a:t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                              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     2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Dve polovine </a:t>
            </a:r>
            <a:r>
              <a:rPr lang="sr-Latn-RS" sz="2800" dirty="0" smtClean="0">
                <a:solidFill>
                  <a:srgbClr val="FF0000"/>
                </a:solidFill>
                <a:effectLst/>
              </a:rPr>
              <a:t>cela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>jabuka.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dirty="0" smtClean="0">
                <a:solidFill>
                  <a:srgbClr val="002060"/>
                </a:solidFill>
                <a:effectLst/>
              </a:rPr>
              <a:t>Polovinu dobijamo kada jedno celo podelimo na dva </a:t>
            </a:r>
            <a:r>
              <a:rPr lang="sr-Latn-RS" sz="2800" dirty="0" smtClean="0">
                <a:solidFill>
                  <a:srgbClr val="CC0000"/>
                </a:solidFill>
                <a:effectLst/>
              </a:rPr>
              <a:t>JEDNAKA </a:t>
            </a:r>
            <a:r>
              <a:rPr lang="sr-Latn-RS" sz="2800" dirty="0" smtClean="0">
                <a:solidFill>
                  <a:srgbClr val="002060"/>
                </a:solidFill>
                <a:effectLst/>
              </a:rPr>
              <a:t>dela.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3" name="Picture 34" descr="jab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81000"/>
            <a:ext cx="1143000" cy="1120775"/>
          </a:xfrm>
          <a:prstGeom prst="rect">
            <a:avLst/>
          </a:prstGeom>
          <a:noFill/>
        </p:spPr>
      </p:pic>
      <p:pic>
        <p:nvPicPr>
          <p:cNvPr id="4" name="Picture 43" descr="polov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28600"/>
            <a:ext cx="1371600" cy="1295400"/>
          </a:xfrm>
          <a:prstGeom prst="rect">
            <a:avLst/>
          </a:prstGeom>
          <a:noFill/>
        </p:spPr>
      </p:pic>
      <p:pic>
        <p:nvPicPr>
          <p:cNvPr id="5" name="Picture 40" descr="polo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28600"/>
            <a:ext cx="1447800" cy="1243013"/>
          </a:xfrm>
          <a:prstGeom prst="rect">
            <a:avLst/>
          </a:prstGeom>
          <a:noFill/>
        </p:spPr>
      </p:pic>
      <p:pic>
        <p:nvPicPr>
          <p:cNvPr id="6" name="Picture 34" descr="jab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514600"/>
            <a:ext cx="1143000" cy="1120775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H="1">
            <a:off x="5486400" y="1447800"/>
            <a:ext cx="10668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914400" y="5715000"/>
            <a:ext cx="762000" cy="609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en-US" sz="1800" b="0" i="0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1295400" y="5486400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2209800" y="5638800"/>
            <a:ext cx="914400" cy="685800"/>
          </a:xfrm>
          <a:prstGeom prst="star5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2667000" y="5562600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KORONA NASTAVA\MATEMATIKA JA\torta-od-narandzi-i-slaga-s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5562600"/>
            <a:ext cx="2286000" cy="990600"/>
          </a:xfrm>
          <a:prstGeom prst="rect">
            <a:avLst/>
          </a:prstGeom>
          <a:noFill/>
        </p:spPr>
      </p:pic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6858000" y="5486400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7" name="Picture 3" descr="C:\Users\User\Desktop\KORONA NASTAVA\MATEMATIKA JA\sozdaem-podushki-svoimi-rukami-iz-podruchnih-materialov-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5562600"/>
            <a:ext cx="1600200" cy="1143000"/>
          </a:xfrm>
          <a:prstGeom prst="rect">
            <a:avLst/>
          </a:prstGeom>
          <a:noFill/>
        </p:spPr>
      </p:pic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4495800" y="54864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1" grpId="0" animBg="1"/>
      <p:bldP spid="36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polovina       nisu polovine      nisu polovine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Zašto neki delovi kruške nisu polovine?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dirty="0" smtClean="0">
                <a:solidFill>
                  <a:srgbClr val="002060"/>
                </a:solidFill>
                <a:effectLst/>
              </a:rPr>
              <a:t>Polovine dobijamo kada jedno celo podelimo na dva </a:t>
            </a:r>
            <a:r>
              <a:rPr lang="sr-Latn-R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JEDNAKA</a:t>
            </a:r>
            <a:r>
              <a:rPr lang="sr-Cyrl-CS" sz="2800" dirty="0" smtClean="0"/>
              <a:t> </a:t>
            </a:r>
            <a:r>
              <a:rPr lang="sr-Latn-RS" sz="2800" dirty="0" smtClean="0">
                <a:solidFill>
                  <a:srgbClr val="002060"/>
                </a:solidFill>
                <a:effectLst/>
              </a:rPr>
              <a:t>dela.</a:t>
            </a:r>
            <a:r>
              <a:rPr lang="en-US" sz="28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8600"/>
            <a:ext cx="1147763" cy="16002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28600"/>
            <a:ext cx="1147763" cy="1600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52400"/>
            <a:ext cx="1147763" cy="1600200"/>
          </a:xfrm>
          <a:prstGeom prst="rect">
            <a:avLst/>
          </a:prstGeo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905000"/>
            <a:ext cx="895350" cy="13716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>
            <a:endCxn id="3" idx="2"/>
          </p:cNvCxnSpPr>
          <p:nvPr/>
        </p:nvCxnSpPr>
        <p:spPr>
          <a:xfrm>
            <a:off x="1676400" y="228600"/>
            <a:ext cx="40482" cy="1600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981200"/>
            <a:ext cx="866775" cy="1371600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H="1">
            <a:off x="1371600" y="15240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52600" y="15240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981200"/>
            <a:ext cx="701675" cy="1428750"/>
          </a:xfrm>
          <a:prstGeom prst="rect">
            <a:avLst/>
          </a:prstGeom>
          <a:noFill/>
        </p:spPr>
      </p:pic>
      <p:cxnSp>
        <p:nvCxnSpPr>
          <p:cNvPr id="30" name="Straight Connector 29"/>
          <p:cNvCxnSpPr/>
          <p:nvPr/>
        </p:nvCxnSpPr>
        <p:spPr>
          <a:xfrm>
            <a:off x="4495800" y="304800"/>
            <a:ext cx="0" cy="1524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209800"/>
            <a:ext cx="550863" cy="1143000"/>
          </a:xfrm>
          <a:prstGeom prst="rect">
            <a:avLst/>
          </a:prstGeom>
          <a:noFill/>
        </p:spPr>
      </p:pic>
      <p:cxnSp>
        <p:nvCxnSpPr>
          <p:cNvPr id="36" name="Straight Arrow Connector 35"/>
          <p:cNvCxnSpPr/>
          <p:nvPr/>
        </p:nvCxnSpPr>
        <p:spPr>
          <a:xfrm flipH="1">
            <a:off x="4114800" y="1600200"/>
            <a:ext cx="152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572000" y="16002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4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828800"/>
            <a:ext cx="1143000" cy="863600"/>
          </a:xfrm>
          <a:prstGeom prst="rect">
            <a:avLst/>
          </a:prstGeom>
          <a:noFill/>
        </p:spPr>
      </p:pic>
      <p:cxnSp>
        <p:nvCxnSpPr>
          <p:cNvPr id="46" name="Straight Connector 45"/>
          <p:cNvCxnSpPr/>
          <p:nvPr/>
        </p:nvCxnSpPr>
        <p:spPr>
          <a:xfrm>
            <a:off x="6324600" y="1066800"/>
            <a:ext cx="1447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2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080FF"/>
              </a:clrFrom>
              <a:clrTo>
                <a:srgbClr val="008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895600"/>
            <a:ext cx="1143000" cy="58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10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3100" dirty="0" smtClean="0">
                <a:solidFill>
                  <a:srgbClr val="002060"/>
                </a:solidFill>
                <a:effectLst/>
              </a:rPr>
            </a:br>
            <a:r>
              <a:rPr lang="sr-Latn-RS" sz="310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310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   </a:t>
            </a:r>
            <a:r>
              <a:rPr lang="sr-Latn-RS" sz="2800" dirty="0" smtClean="0">
                <a:solidFill>
                  <a:srgbClr val="002060"/>
                </a:solidFill>
                <a:effectLst/>
              </a:rPr>
              <a:t>Polovina broja</a:t>
            </a:r>
            <a:br>
              <a:rPr lang="sr-Latn-RS" sz="280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8 loptica           polovina od 8      polovina od 8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          </a:t>
            </a:r>
            <a:r>
              <a:rPr lang="sr-Latn-RS" sz="2800" dirty="0" smtClean="0">
                <a:solidFill>
                  <a:srgbClr val="002060"/>
                </a:solidFill>
                <a:effectLst/>
              </a:rPr>
              <a:t>8  :  2 = 4          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                  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                16                   </a:t>
            </a:r>
            <a:r>
              <a:rPr lang="sr-Latn-RS" sz="2200" b="0" dirty="0" smtClean="0">
                <a:solidFill>
                  <a:srgbClr val="002060"/>
                </a:solidFill>
                <a:effectLst/>
              </a:rPr>
              <a:t>polovina od 16  polovuna od 16</a:t>
            </a:r>
            <a:br>
              <a:rPr lang="sr-Latn-RS" sz="2200" b="0" dirty="0" smtClean="0">
                <a:solidFill>
                  <a:srgbClr val="002060"/>
                </a:solidFill>
                <a:effectLst/>
              </a:rPr>
            </a:br>
            <a:r>
              <a:rPr lang="sr-Latn-RS" sz="22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200" b="0" dirty="0" smtClean="0">
                <a:solidFill>
                  <a:srgbClr val="002060"/>
                </a:solidFill>
                <a:effectLst/>
              </a:rPr>
            </a:br>
            <a:r>
              <a:rPr lang="sr-Latn-RS" sz="2200" b="0" dirty="0" smtClean="0">
                <a:solidFill>
                  <a:srgbClr val="002060"/>
                </a:solidFill>
                <a:effectLst/>
              </a:rPr>
              <a:t>                          </a:t>
            </a:r>
            <a:br>
              <a:rPr lang="sr-Latn-RS" sz="2200" b="0" dirty="0" smtClean="0">
                <a:solidFill>
                  <a:srgbClr val="002060"/>
                </a:solidFill>
                <a:effectLst/>
              </a:rPr>
            </a:br>
            <a:r>
              <a:rPr lang="sr-Latn-RS" sz="2200" b="0" dirty="0" smtClean="0">
                <a:solidFill>
                  <a:srgbClr val="002060"/>
                </a:solidFill>
                <a:effectLst/>
              </a:rPr>
              <a:t>                                     </a:t>
            </a:r>
            <a:r>
              <a:rPr lang="sr-Latn-RS" sz="3600" dirty="0" smtClean="0">
                <a:solidFill>
                  <a:srgbClr val="002060"/>
                </a:solidFill>
                <a:effectLst/>
              </a:rPr>
              <a:t>16  :  2 = 8</a:t>
            </a: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3200" dirty="0" smtClean="0">
                <a:solidFill>
                  <a:srgbClr val="FF0000"/>
                </a:solidFill>
                <a:effectLst/>
              </a:rPr>
              <a:t>Polovinu broja </a:t>
            </a:r>
            <a:r>
              <a:rPr lang="sr-Latn-RS" sz="2800" dirty="0" smtClean="0">
                <a:solidFill>
                  <a:srgbClr val="FF0000"/>
                </a:solidFill>
                <a:effectLst/>
              </a:rPr>
              <a:t>određujemo kada broj podelimo sa 2.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0000CC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219200"/>
            <a:ext cx="2133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143000" y="1371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600200" y="1371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2057400" y="1371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2514600" y="1371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1143000" y="1752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600200" y="1752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2057400" y="1752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2514600" y="17526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3886200" y="1219200"/>
            <a:ext cx="1828800" cy="8382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477000" y="1219200"/>
            <a:ext cx="1828800" cy="8382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40386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44958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49530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53340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66294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70866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75438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7924800" y="1600200"/>
            <a:ext cx="228600" cy="2286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4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200400"/>
            <a:ext cx="3362325" cy="1543050"/>
          </a:xfrm>
          <a:prstGeom prst="rect">
            <a:avLst/>
          </a:prstGeom>
          <a:noFill/>
        </p:spPr>
      </p:pic>
      <p:pic>
        <p:nvPicPr>
          <p:cNvPr id="34" name="Picture 69" descr="domina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52800"/>
            <a:ext cx="3733800" cy="98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Zapišite u sveskama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Polovina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95600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Polovine dobijamo kada jedno celo podelimo na dva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JEDNAKA</a:t>
            </a:r>
            <a:r>
              <a:rPr lang="sr-Cyrl-CS" dirty="0" smtClean="0"/>
              <a:t>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dela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sr-Latn-RS" dirty="0" smtClean="0">
              <a:solidFill>
                <a:srgbClr val="002060"/>
              </a:solidFill>
            </a:endParaRPr>
          </a:p>
          <a:p>
            <a:endParaRPr lang="sr-Latn-R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657600"/>
            <a:ext cx="6324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 smtClean="0">
                <a:solidFill>
                  <a:schemeClr val="bg2">
                    <a:lumMod val="10000"/>
                  </a:schemeClr>
                </a:solidFill>
              </a:rPr>
              <a:t>Polovinu broja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određujemo kada broj podelimo sa 2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sr-Latn-R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Polovinu zapisujemo </a:t>
            </a:r>
          </a:p>
          <a:p>
            <a:endParaRPr lang="sr-Latn-RS" dirty="0" smtClean="0">
              <a:solidFill>
                <a:srgbClr val="FF0000"/>
              </a:solidFill>
            </a:endParaRPr>
          </a:p>
          <a:p>
            <a:endParaRPr lang="sr-Latn-R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41910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u="sng" dirty="0" smtClean="0">
                <a:solidFill>
                  <a:schemeClr val="bg2">
                    <a:lumMod val="10000"/>
                  </a:schemeClr>
                </a:solidFill>
              </a:rPr>
              <a:t>1                    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1. Odredi polovinu broja kao u datom primeru: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20 – 20 : 2=10 , polovina broja 20 je 10.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18 –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28 -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22 -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30 -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Pogledaj lekciju i u Udžbeniku na 116. strani.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Uradi zadatke u Radnoj svesci na 88. strani, kada 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>uradiš slikaj i pošalji.</a:t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r>
              <a:rPr lang="sr-Latn-RS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002060"/>
                </a:solidFill>
                <a:effectLst/>
              </a:rPr>
            </a:br>
            <a:endParaRPr lang="en-US" sz="2800" b="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34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DOBRO DOŠLI NA ČAS MATEMATIKE   </vt:lpstr>
      <vt:lpstr>       Otvori svesku napiši školski rad i naslov.                1                2                        1 1                                      2                          1 2                                                                  2         Polovina                                                                  1                                             2                                                                            1                                                       2        </vt:lpstr>
      <vt:lpstr>                                                                                                                                                           jabuka                 jedna                                druga                           polovina                        polovina                                      jabuke                            jabuke  Polovinu zapisujemo:  1                                                            2                     Dve polovine cela jabuka.  Polovinu dobijamo kada jedno celo podelimo na dva JEDNAKA dela.    </vt:lpstr>
      <vt:lpstr>         polovina       nisu polovine      nisu polovine   Zašto neki delovi kruške nisu polovine?  Polovine dobijamo kada jedno celo podelimo na dva JEDNAKA dela. </vt:lpstr>
      <vt:lpstr>                               Polovina broja                  8 loptica           polovina od 8      polovina od 8                                    8  :  2 = 4                                                                  16                   polovina od 16  polovuna od 16                                                                  16  :  2 = 8 Polovinu broja određujemo kada broj podelimo sa 2.  </vt:lpstr>
      <vt:lpstr>Zapišite u sveskama</vt:lpstr>
      <vt:lpstr>  1. Odredi polovinu broja kao u datom primeru:  20 – 20 : 2=10 , polovina broja 20 je 10. 18 –  28 -  22 -  30 -   Pogledaj lekciju i u Udžbeniku na 116. strani.  Uradi zadatke u Radnoj svesci na 88. strani, kada   uradiš slikaj i pošalji.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MATEMATIKE</dc:title>
  <dc:creator>JELENA CUK</dc:creator>
  <cp:lastModifiedBy>User</cp:lastModifiedBy>
  <cp:revision>4</cp:revision>
  <dcterms:created xsi:type="dcterms:W3CDTF">2020-05-17T12:56:47Z</dcterms:created>
  <dcterms:modified xsi:type="dcterms:W3CDTF">2020-05-20T17:12:11Z</dcterms:modified>
</cp:coreProperties>
</file>